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4" r:id="rId17"/>
    <p:sldId id="267" r:id="rId18"/>
    <p:sldId id="278" r:id="rId19"/>
    <p:sldId id="273" r:id="rId20"/>
    <p:sldId id="277" r:id="rId21"/>
    <p:sldId id="281" r:id="rId22"/>
    <p:sldId id="279" r:id="rId23"/>
    <p:sldId id="280" r:id="rId24"/>
  </p:sldIdLst>
  <p:sldSz cx="18288000" cy="10287000"/>
  <p:notesSz cx="6858000" cy="9144000"/>
  <p:embeddedFontLst>
    <p:embeddedFont>
      <p:font typeface="Arimo Bold" panose="020B0604020202020204" charset="0"/>
      <p:regular r:id="rId26"/>
    </p:embeddedFont>
    <p:embeddedFont>
      <p:font typeface="Bakerie Bold" panose="020B0604020202020204" charset="0"/>
      <p:regular r:id="rId27"/>
    </p:embeddedFont>
    <p:embeddedFont>
      <p:font typeface="Balgin condensed" panose="020B0604020202020204" charset="0"/>
      <p:regular r:id="rId28"/>
    </p:embeddedFont>
    <p:embeddedFont>
      <p:font typeface="Balgin expanded" panose="020B0604020202020204" charset="0"/>
      <p:regular r:id="rId29"/>
    </p:embeddedFont>
    <p:embeddedFont>
      <p:font typeface="Black Mango Medium" panose="020B0604020202020204" charset="0"/>
      <p:regular r:id="rId30"/>
    </p:embeddedFont>
    <p:embeddedFont>
      <p:font typeface="Blogger Light" panose="020B0604020202020204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Old English Text MT" panose="03040902040508030806" pitchFamily="66" charset="0"/>
      <p:regular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  <p:embeddedFont>
      <p:font typeface="Open Sans Light" panose="020B0306030504020204" pitchFamily="34" charset="0"/>
      <p:regular r:id="rId41"/>
      <p:italic r:id="rId42"/>
    </p:embeddedFont>
    <p:embeddedFont>
      <p:font typeface="Open Sans Light Italics" panose="020B0604020202020204" charset="0"/>
      <p:regular r:id="rId43"/>
    </p:embeddedFont>
    <p:embeddedFont>
      <p:font typeface="Play" panose="020B0604020202020204" charset="0"/>
      <p:regular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oboto Bold" panose="02000000000000000000" charset="0"/>
      <p:regular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F759B-8418-406E-87A0-DDC9267F7BCC}" type="datetimeFigureOut">
              <a:rPr lang="en-IN" smtClean="0"/>
              <a:t>24-11-2022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D21DA-62E9-4D88-947C-92B40E6FB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986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D21DA-62E9-4D88-947C-92B40E6FB5E7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886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D21DA-62E9-4D88-947C-92B40E6FB5E7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8474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D21DA-62E9-4D88-947C-92B40E6FB5E7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801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500" b="1250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162249" y="1401330"/>
            <a:ext cx="7097051" cy="7856970"/>
            <a:chOff x="0" y="0"/>
            <a:chExt cx="9462734" cy="1047596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24595" r="24595"/>
            <a:stretch>
              <a:fillRect/>
            </a:stretch>
          </p:blipFill>
          <p:spPr>
            <a:xfrm>
              <a:off x="0" y="0"/>
              <a:ext cx="9462734" cy="10475960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028700" y="1019175"/>
            <a:ext cx="7607787" cy="7296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FFFFFF"/>
                </a:solidFill>
                <a:latin typeface="Play"/>
              </a:rPr>
              <a:t>Sign Language Recognition with Machine Learning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1400" y="1333500"/>
            <a:ext cx="13563598" cy="66968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812"/>
              </a:lnSpc>
            </a:pP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datagen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ImageDataGenerator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(rescale=1./255,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zoom_range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=0.2,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width_shift_range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=.2, 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height_shift_range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=.2,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rotation_range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=30,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brightness_range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=[0.8, 1.2],</a:t>
            </a:r>
          </a:p>
          <a:p>
            <a:pPr algn="just">
              <a:lnSpc>
                <a:spcPts val="4812"/>
              </a:lnSpc>
            </a:pP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horizontal_flip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=True)</a:t>
            </a:r>
          </a:p>
          <a:p>
            <a:pPr algn="just">
              <a:lnSpc>
                <a:spcPts val="4812"/>
              </a:lnSpc>
            </a:pP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datagenRescale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ImageDataGenerator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(rescale=1./2550)</a:t>
            </a:r>
          </a:p>
          <a:p>
            <a:pPr algn="just">
              <a:lnSpc>
                <a:spcPts val="4812"/>
              </a:lnSpc>
            </a:pP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X_train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datagen.flow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X_train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y_train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batch_size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=batch)</a:t>
            </a:r>
          </a:p>
          <a:p>
            <a:pPr algn="just">
              <a:lnSpc>
                <a:spcPts val="4812"/>
              </a:lnSpc>
            </a:pP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X_test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datagenRescale.flow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X_test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 </a:t>
            </a:r>
            <a:r>
              <a:rPr lang="en-US" sz="24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y_test</a:t>
            </a:r>
            <a:r>
              <a:rPr lang="en-US" sz="24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)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486400" y="2066925"/>
          <a:ext cx="7315200" cy="615315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-332990" y="0"/>
            <a:ext cx="10287000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7869984" y="1490767"/>
            <a:ext cx="16230600" cy="460543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514458" y="419417"/>
            <a:ext cx="8611076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CONVOLUTION LAYER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3353374" y="2228927"/>
          <a:ext cx="7315200" cy="615315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-332990" y="0"/>
            <a:ext cx="10287000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7869984" y="1490767"/>
            <a:ext cx="16230600" cy="460543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514458" y="419417"/>
            <a:ext cx="8611076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CONVOLUTION LAYER</a:t>
            </a:r>
          </a:p>
        </p:txBody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11698988" y="3847241"/>
          <a:ext cx="3967158" cy="2592519"/>
        </p:xfrm>
        <a:graphic>
          <a:graphicData uri="http://schemas.openxmlformats.org/drawingml/2006/table">
            <a:tbl>
              <a:tblPr/>
              <a:tblGrid>
                <a:gridCol w="1322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162396" y="2066925"/>
          <a:ext cx="7315200" cy="615315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5378399" y="2330091"/>
          <a:ext cx="3967158" cy="2592519"/>
        </p:xfrm>
        <a:graphic>
          <a:graphicData uri="http://schemas.openxmlformats.org/drawingml/2006/table">
            <a:tbl>
              <a:tblPr/>
              <a:tblGrid>
                <a:gridCol w="1322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5400000">
            <a:off x="0" y="0"/>
            <a:ext cx="10287000" cy="10287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7869984" y="1490767"/>
            <a:ext cx="16230600" cy="460543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14458" y="419417"/>
            <a:ext cx="8611076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CONVOLUTION LAYER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162396" y="2066925"/>
          <a:ext cx="7315200" cy="615315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8303421" y="2276090"/>
          <a:ext cx="3967158" cy="2592519"/>
        </p:xfrm>
        <a:graphic>
          <a:graphicData uri="http://schemas.openxmlformats.org/drawingml/2006/table">
            <a:tbl>
              <a:tblPr/>
              <a:tblGrid>
                <a:gridCol w="1322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4514458" y="419417"/>
            <a:ext cx="8611076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CONVOLUTION LAYER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400000">
            <a:off x="7869984" y="1490767"/>
            <a:ext cx="16230600" cy="460543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162396" y="2066925"/>
          <a:ext cx="7315200" cy="615315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5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5378399" y="4355116"/>
          <a:ext cx="3967158" cy="2592519"/>
        </p:xfrm>
        <a:graphic>
          <a:graphicData uri="http://schemas.openxmlformats.org/drawingml/2006/table">
            <a:tbl>
              <a:tblPr/>
              <a:tblGrid>
                <a:gridCol w="1322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23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17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4514458" y="419417"/>
            <a:ext cx="8611076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CONVOLUTION LAYER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400000">
            <a:off x="7869984" y="1490767"/>
            <a:ext cx="16230600" cy="460543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0" y="0"/>
            <a:ext cx="10287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8022" b="802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452326" y="2724935"/>
            <a:ext cx="9383347" cy="730692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851155" y="419417"/>
            <a:ext cx="11937683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ACTIVATION FUNCTION LAYER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17879" y="1628290"/>
            <a:ext cx="720423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"/>
              </a:rPr>
              <a:t>RECTIFIED LINEAR UNIT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43200" y="266700"/>
            <a:ext cx="14097000" cy="9945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Model = Sequential([Conv2D(filters=32,  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kernel_size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=(3,3),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input_shape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=(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size,size,channels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)),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MaxPool2D(2,2, padding='same’),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Conv2D(filters=128,  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kernel_size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=(3,3),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MaxPool2D(2,2, padding='same’),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Conv2D(filters=512, 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kernel_size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=(3,3),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 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MaxPool2D(2,2, padding='same’),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                       Flatten(),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   Dense(units=4096,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   Dense(units=1024,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                 Dense(units=256,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relu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Dropout(0.2),</a:t>
            </a:r>
          </a:p>
          <a:p>
            <a:pPr>
              <a:lnSpc>
                <a:spcPts val="3919"/>
              </a:lnSpc>
            </a:pP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                                       Dense(units=25, activation="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softmax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"),])</a:t>
            </a:r>
          </a:p>
          <a:p>
            <a:pPr>
              <a:lnSpc>
                <a:spcPts val="3919"/>
              </a:lnSpc>
            </a:pP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Model.compile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(optimizer='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adam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', loss="</a:t>
            </a: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sparse_categorical_crossentropy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", metrics=["accuracy"])</a:t>
            </a:r>
          </a:p>
          <a:p>
            <a:pPr>
              <a:lnSpc>
                <a:spcPts val="3919"/>
              </a:lnSpc>
            </a:pPr>
            <a:r>
              <a:rPr lang="en-US" sz="20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Model.summary</a:t>
            </a:r>
            <a:r>
              <a:rPr lang="en-US" sz="20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()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06" b="770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379211" y="2126045"/>
            <a:ext cx="11529579" cy="60349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333500" y="4920320"/>
            <a:ext cx="5172523" cy="39569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3543939">
            <a:off x="14922197" y="1256947"/>
            <a:ext cx="5172523" cy="395698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6747" t="16724" r="5550" b="8069"/>
          <a:stretch>
            <a:fillRect/>
          </a:stretch>
        </p:blipFill>
        <p:spPr>
          <a:xfrm>
            <a:off x="3592732" y="2832335"/>
            <a:ext cx="11475141" cy="553506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581490" y="419417"/>
            <a:ext cx="8477012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Black Mango Medium"/>
              </a:rPr>
              <a:t>MAX POOLING LAYER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3995" y="1028700"/>
            <a:ext cx="13060744" cy="2290252"/>
            <a:chOff x="0" y="0"/>
            <a:chExt cx="17414325" cy="3053670"/>
          </a:xfrm>
        </p:grpSpPr>
        <p:sp>
          <p:nvSpPr>
            <p:cNvPr id="3" name="TextBox 3"/>
            <p:cNvSpPr txBox="1"/>
            <p:nvPr/>
          </p:nvSpPr>
          <p:spPr>
            <a:xfrm>
              <a:off x="0" y="1113745"/>
              <a:ext cx="17414325" cy="1939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400"/>
                </a:lnSpc>
              </a:pPr>
              <a:r>
                <a:rPr lang="en-US" sz="9500">
                  <a:solidFill>
                    <a:srgbClr val="FFFFFF"/>
                  </a:solidFill>
                  <a:latin typeface="Roboto Bold"/>
                </a:rPr>
                <a:t>WHY?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7414325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 spc="89">
                  <a:solidFill>
                    <a:srgbClr val="FFBE40"/>
                  </a:solidFill>
                  <a:latin typeface="Roboto Bold"/>
                </a:rPr>
                <a:t>PROBLEM STATEMENT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9654" y="7865142"/>
            <a:ext cx="3958532" cy="1211875"/>
            <a:chOff x="0" y="0"/>
            <a:chExt cx="5278043" cy="1615833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"/>
              <a:ext cx="5278043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Roboto Bold"/>
                </a:rPr>
                <a:t>Deaf or Mute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59149"/>
              <a:ext cx="5278043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35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FFFFFF"/>
                  </a:solidFill>
                  <a:latin typeface="Roboto"/>
                </a:rPr>
                <a:t>466 Million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699" y="3588956"/>
            <a:ext cx="4074581" cy="3924736"/>
            <a:chOff x="0" y="0"/>
            <a:chExt cx="5345981" cy="5345981"/>
          </a:xfrm>
        </p:grpSpPr>
        <p:sp>
          <p:nvSpPr>
            <p:cNvPr id="9" name="TextBox 9"/>
            <p:cNvSpPr txBox="1"/>
            <p:nvPr/>
          </p:nvSpPr>
          <p:spPr>
            <a:xfrm>
              <a:off x="1842631" y="1762913"/>
              <a:ext cx="1660719" cy="16677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476"/>
                </a:lnSpc>
              </a:pPr>
              <a:r>
                <a:rPr lang="en-US" sz="7483">
                  <a:solidFill>
                    <a:srgbClr val="FFFFFF"/>
                  </a:solidFill>
                  <a:latin typeface="Open Sans Light Italics"/>
                </a:rPr>
                <a:t>5%</a:t>
              </a:r>
            </a:p>
          </p:txBody>
        </p: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5345981" cy="5345981"/>
              <a:chOff x="0" y="0"/>
              <a:chExt cx="2540000" cy="254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94F56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1253776" y="17180"/>
                <a:ext cx="540449" cy="538165"/>
              </a:xfrm>
              <a:custGeom>
                <a:avLst/>
                <a:gdLst/>
                <a:ahLst/>
                <a:cxnLst/>
                <a:rect l="l" t="t" r="r" b="b"/>
                <a:pathLst>
                  <a:path w="540449" h="538165">
                    <a:moveTo>
                      <a:pt x="333724" y="23148"/>
                    </a:moveTo>
                    <a:cubicBezTo>
                      <a:pt x="421952" y="45508"/>
                      <a:pt x="491472" y="113365"/>
                      <a:pt x="515960" y="201026"/>
                    </a:cubicBezTo>
                    <a:cubicBezTo>
                      <a:pt x="540449" y="288687"/>
                      <a:pt x="516162" y="382750"/>
                      <a:pt x="452296" y="447598"/>
                    </a:cubicBezTo>
                    <a:cubicBezTo>
                      <a:pt x="388430" y="512446"/>
                      <a:pt x="294748" y="538165"/>
                      <a:pt x="206724" y="515017"/>
                    </a:cubicBezTo>
                    <a:cubicBezTo>
                      <a:pt x="118496" y="492657"/>
                      <a:pt x="48976" y="424799"/>
                      <a:pt x="24488" y="337138"/>
                    </a:cubicBezTo>
                    <a:cubicBezTo>
                      <a:pt x="0" y="249478"/>
                      <a:pt x="24286" y="155414"/>
                      <a:pt x="88152" y="90567"/>
                    </a:cubicBezTo>
                    <a:cubicBezTo>
                      <a:pt x="152018" y="25719"/>
                      <a:pt x="245700" y="0"/>
                      <a:pt x="333724" y="23148"/>
                    </a:cubicBezTo>
                    <a:close/>
                  </a:path>
                </a:pathLst>
              </a:custGeom>
              <a:solidFill>
                <a:srgbClr val="FFBE40"/>
              </a:solidFill>
            </p:spPr>
          </p:sp>
        </p:grpSp>
      </p:grpSp>
      <p:grpSp>
        <p:nvGrpSpPr>
          <p:cNvPr id="13" name="Group 13"/>
          <p:cNvGrpSpPr/>
          <p:nvPr/>
        </p:nvGrpSpPr>
        <p:grpSpPr>
          <a:xfrm>
            <a:off x="13619337" y="3318952"/>
            <a:ext cx="3958532" cy="4034348"/>
            <a:chOff x="0" y="0"/>
            <a:chExt cx="5345981" cy="5345981"/>
          </a:xfrm>
        </p:grpSpPr>
        <p:sp>
          <p:nvSpPr>
            <p:cNvPr id="14" name="TextBox 14"/>
            <p:cNvSpPr txBox="1"/>
            <p:nvPr/>
          </p:nvSpPr>
          <p:spPr>
            <a:xfrm>
              <a:off x="1799937" y="1762912"/>
              <a:ext cx="1976398" cy="166653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0476"/>
                </a:lnSpc>
              </a:pPr>
              <a:r>
                <a:rPr lang="en-US" sz="7483" dirty="0">
                  <a:solidFill>
                    <a:srgbClr val="FFFFFF"/>
                  </a:solidFill>
                  <a:latin typeface="Open Sans Light"/>
                </a:rPr>
                <a:t>1%</a:t>
              </a:r>
            </a:p>
          </p:txBody>
        </p:sp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>
              <a:off x="0" y="0"/>
              <a:ext cx="5345981" cy="5345981"/>
              <a:chOff x="0" y="0"/>
              <a:chExt cx="2540000" cy="254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-62725" y="-2035"/>
                <a:ext cx="2665449" cy="2544070"/>
              </a:xfrm>
              <a:custGeom>
                <a:avLst/>
                <a:gdLst/>
                <a:ahLst/>
                <a:cxnLst/>
                <a:rect l="l" t="t" r="r" b="b"/>
                <a:pathLst>
                  <a:path w="2665449" h="2544070">
                    <a:moveTo>
                      <a:pt x="1332725" y="2035"/>
                    </a:moveTo>
                    <a:cubicBezTo>
                      <a:pt x="1787805" y="0"/>
                      <a:pt x="2209190" y="241614"/>
                      <a:pt x="2437320" y="635390"/>
                    </a:cubicBezTo>
                    <a:cubicBezTo>
                      <a:pt x="2665450" y="1029165"/>
                      <a:pt x="2665450" y="1514905"/>
                      <a:pt x="2437320" y="1908680"/>
                    </a:cubicBezTo>
                    <a:cubicBezTo>
                      <a:pt x="2209190" y="2302456"/>
                      <a:pt x="1787805" y="2544070"/>
                      <a:pt x="1332725" y="2542035"/>
                    </a:cubicBezTo>
                    <a:cubicBezTo>
                      <a:pt x="877645" y="2544070"/>
                      <a:pt x="456260" y="2302456"/>
                      <a:pt x="228130" y="1908680"/>
                    </a:cubicBezTo>
                    <a:cubicBezTo>
                      <a:pt x="0" y="1514905"/>
                      <a:pt x="0" y="1029165"/>
                      <a:pt x="228130" y="635390"/>
                    </a:cubicBezTo>
                    <a:cubicBezTo>
                      <a:pt x="456260" y="241614"/>
                      <a:pt x="877645" y="0"/>
                      <a:pt x="1332725" y="2035"/>
                    </a:cubicBezTo>
                    <a:lnTo>
                      <a:pt x="1332725" y="510035"/>
                    </a:lnTo>
                    <a:cubicBezTo>
                      <a:pt x="1059677" y="508814"/>
                      <a:pt x="806846" y="653783"/>
                      <a:pt x="669968" y="890048"/>
                    </a:cubicBezTo>
                    <a:cubicBezTo>
                      <a:pt x="533090" y="1126313"/>
                      <a:pt x="533090" y="1417757"/>
                      <a:pt x="669968" y="1654022"/>
                    </a:cubicBezTo>
                    <a:cubicBezTo>
                      <a:pt x="806846" y="1890287"/>
                      <a:pt x="1059677" y="2035256"/>
                      <a:pt x="1332725" y="2034035"/>
                    </a:cubicBezTo>
                    <a:cubicBezTo>
                      <a:pt x="1605773" y="2035256"/>
                      <a:pt x="1858604" y="1890287"/>
                      <a:pt x="1995482" y="1654022"/>
                    </a:cubicBezTo>
                    <a:cubicBezTo>
                      <a:pt x="2132360" y="1417757"/>
                      <a:pt x="2132360" y="1126313"/>
                      <a:pt x="1995482" y="890048"/>
                    </a:cubicBezTo>
                    <a:cubicBezTo>
                      <a:pt x="1858604" y="653783"/>
                      <a:pt x="1605773" y="508814"/>
                      <a:pt x="1332725" y="510035"/>
                    </a:cubicBezTo>
                    <a:close/>
                  </a:path>
                </a:pathLst>
              </a:custGeom>
              <a:solidFill>
                <a:srgbClr val="494F56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1253776" y="17180"/>
                <a:ext cx="540449" cy="538165"/>
              </a:xfrm>
              <a:custGeom>
                <a:avLst/>
                <a:gdLst/>
                <a:ahLst/>
                <a:cxnLst/>
                <a:rect l="l" t="t" r="r" b="b"/>
                <a:pathLst>
                  <a:path w="540449" h="538165">
                    <a:moveTo>
                      <a:pt x="333724" y="23148"/>
                    </a:moveTo>
                    <a:cubicBezTo>
                      <a:pt x="421952" y="45508"/>
                      <a:pt x="491472" y="113365"/>
                      <a:pt x="515960" y="201026"/>
                    </a:cubicBezTo>
                    <a:cubicBezTo>
                      <a:pt x="540449" y="288687"/>
                      <a:pt x="516162" y="382750"/>
                      <a:pt x="452296" y="447598"/>
                    </a:cubicBezTo>
                    <a:cubicBezTo>
                      <a:pt x="388430" y="512446"/>
                      <a:pt x="294748" y="538165"/>
                      <a:pt x="206724" y="515017"/>
                    </a:cubicBezTo>
                    <a:cubicBezTo>
                      <a:pt x="118496" y="492657"/>
                      <a:pt x="48976" y="424799"/>
                      <a:pt x="24488" y="337138"/>
                    </a:cubicBezTo>
                    <a:cubicBezTo>
                      <a:pt x="0" y="249478"/>
                      <a:pt x="24286" y="155414"/>
                      <a:pt x="88152" y="90567"/>
                    </a:cubicBezTo>
                    <a:cubicBezTo>
                      <a:pt x="152018" y="25719"/>
                      <a:pt x="245700" y="0"/>
                      <a:pt x="333724" y="23148"/>
                    </a:cubicBezTo>
                    <a:close/>
                  </a:path>
                </a:pathLst>
              </a:custGeom>
              <a:solidFill>
                <a:srgbClr val="7ED957"/>
              </a:solidFill>
            </p:spPr>
          </p:sp>
        </p:grpSp>
      </p:grpSp>
      <p:grpSp>
        <p:nvGrpSpPr>
          <p:cNvPr id="18" name="Group 18"/>
          <p:cNvGrpSpPr/>
          <p:nvPr/>
        </p:nvGrpSpPr>
        <p:grpSpPr>
          <a:xfrm>
            <a:off x="13913294" y="7865142"/>
            <a:ext cx="3958532" cy="1211875"/>
            <a:chOff x="0" y="0"/>
            <a:chExt cx="5278043" cy="1615833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19050"/>
              <a:ext cx="5278043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Roboto Bold"/>
                </a:rPr>
                <a:t>ASL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59149"/>
              <a:ext cx="5278043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35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FFFFFF"/>
                  </a:solidFill>
                  <a:latin typeface="Roboto"/>
                </a:rPr>
                <a:t>70 Million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343876" y="622579"/>
            <a:ext cx="7715250" cy="9514147"/>
            <a:chOff x="0" y="-38100"/>
            <a:chExt cx="10287000" cy="12685529"/>
          </a:xfrm>
        </p:grpSpPr>
        <p:sp>
          <p:nvSpPr>
            <p:cNvPr id="22" name="TextBox 22"/>
            <p:cNvSpPr txBox="1"/>
            <p:nvPr/>
          </p:nvSpPr>
          <p:spPr>
            <a:xfrm>
              <a:off x="7535491" y="10960385"/>
              <a:ext cx="2404111" cy="1687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Open Sans Light"/>
                </a:rPr>
                <a:t>Deaf or Mute</a:t>
              </a:r>
            </a:p>
            <a:p>
              <a:pPr algn="ctr">
                <a:lnSpc>
                  <a:spcPts val="3359"/>
                </a:lnSpc>
              </a:pPr>
              <a:r>
                <a:rPr lang="en-US" sz="2000" dirty="0">
                  <a:solidFill>
                    <a:srgbClr val="FFFFFF"/>
                  </a:solidFill>
                  <a:latin typeface="Open Sans Light"/>
                </a:rPr>
                <a:t>86.9%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2191201" y="-38100"/>
              <a:ext cx="1120616" cy="11056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Open Sans Light"/>
                </a:rPr>
                <a:t>ASL</a:t>
              </a:r>
            </a:p>
            <a:p>
              <a:pPr algn="ctr">
                <a:lnSpc>
                  <a:spcPts val="3359"/>
                </a:lnSpc>
              </a:pPr>
              <a:r>
                <a:rPr lang="en-US" sz="2000" dirty="0">
                  <a:solidFill>
                    <a:srgbClr val="FFFFFF"/>
                  </a:solidFill>
                  <a:latin typeface="Open Sans Light"/>
                </a:rPr>
                <a:t>13.1%</a:t>
              </a:r>
            </a:p>
          </p:txBody>
        </p:sp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0" y="873903"/>
              <a:ext cx="10287000" cy="10287000"/>
              <a:chOff x="0" y="0"/>
              <a:chExt cx="2540000" cy="254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-125704" y="0"/>
                <a:ext cx="2758548" cy="2675269"/>
              </a:xfrm>
              <a:custGeom>
                <a:avLst/>
                <a:gdLst/>
                <a:ahLst/>
                <a:cxnLst/>
                <a:rect l="l" t="t" r="r" b="b"/>
                <a:pathLst>
                  <a:path w="2758548" h="2675269">
                    <a:moveTo>
                      <a:pt x="1395704" y="0"/>
                    </a:moveTo>
                    <a:lnTo>
                      <a:pt x="1395704" y="0"/>
                    </a:lnTo>
                    <a:cubicBezTo>
                      <a:pt x="2003360" y="0"/>
                      <a:pt x="2525875" y="430441"/>
                      <a:pt x="2642211" y="1026856"/>
                    </a:cubicBezTo>
                    <a:cubicBezTo>
                      <a:pt x="2758548" y="1623271"/>
                      <a:pt x="2436107" y="2218529"/>
                      <a:pt x="1872997" y="2446899"/>
                    </a:cubicBezTo>
                    <a:cubicBezTo>
                      <a:pt x="1309887" y="2675269"/>
                      <a:pt x="663908" y="2472755"/>
                      <a:pt x="331954" y="1963783"/>
                    </a:cubicBezTo>
                    <a:cubicBezTo>
                      <a:pt x="0" y="1454812"/>
                      <a:pt x="75094" y="782010"/>
                      <a:pt x="511097" y="358753"/>
                    </a:cubicBezTo>
                    <a:lnTo>
                      <a:pt x="953400" y="814377"/>
                    </a:lnTo>
                    <a:cubicBezTo>
                      <a:pt x="735399" y="1026005"/>
                      <a:pt x="697852" y="1362406"/>
                      <a:pt x="863829" y="1616892"/>
                    </a:cubicBezTo>
                    <a:cubicBezTo>
                      <a:pt x="1029806" y="1871377"/>
                      <a:pt x="1352795" y="1972634"/>
                      <a:pt x="1634350" y="1858450"/>
                    </a:cubicBezTo>
                    <a:cubicBezTo>
                      <a:pt x="1915905" y="1744265"/>
                      <a:pt x="2077126" y="1446636"/>
                      <a:pt x="2018958" y="1148428"/>
                    </a:cubicBezTo>
                    <a:cubicBezTo>
                      <a:pt x="1960789" y="850220"/>
                      <a:pt x="1699532" y="635000"/>
                      <a:pt x="1395704" y="635000"/>
                    </a:cubicBezTo>
                    <a:close/>
                  </a:path>
                </a:pathLst>
              </a:custGeom>
              <a:solidFill>
                <a:srgbClr val="FFBE40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340955" y="0"/>
                <a:ext cx="928981" cy="837052"/>
              </a:xfrm>
              <a:custGeom>
                <a:avLst/>
                <a:gdLst/>
                <a:ahLst/>
                <a:cxnLst/>
                <a:rect l="l" t="t" r="r" b="b"/>
                <a:pathLst>
                  <a:path w="928981" h="837052">
                    <a:moveTo>
                      <a:pt x="0" y="404104"/>
                    </a:moveTo>
                    <a:cubicBezTo>
                      <a:pt x="240191" y="146397"/>
                      <a:pt x="576633" y="35"/>
                      <a:pt x="928918" y="0"/>
                    </a:cubicBezTo>
                    <a:lnTo>
                      <a:pt x="928982" y="635000"/>
                    </a:lnTo>
                    <a:cubicBezTo>
                      <a:pt x="752839" y="635018"/>
                      <a:pt x="584618" y="708198"/>
                      <a:pt x="464523" y="837052"/>
                    </a:cubicBezTo>
                    <a:close/>
                  </a:path>
                </a:pathLst>
              </a:custGeom>
              <a:solidFill>
                <a:srgbClr val="B4A526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1270000" y="0"/>
                <a:ext cx="127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635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63" y="635000"/>
                    </a:lnTo>
                    <a:cubicBezTo>
                      <a:pt x="42" y="635000"/>
                      <a:pt x="21" y="635000"/>
                      <a:pt x="0" y="635000"/>
                    </a:cubicBezTo>
                    <a:close/>
                  </a:path>
                </a:pathLst>
              </a:custGeom>
              <a:solidFill>
                <a:srgbClr val="72871C"/>
              </a:solidFill>
            </p:spPr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43200" y="419100"/>
            <a:ext cx="14367925" cy="9334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2"/>
              </a:lnSpc>
            </a:pP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acc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history.history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['accuracy’]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val_acc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history.history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val_accuracy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’]</a:t>
            </a:r>
          </a:p>
          <a:p>
            <a:pPr>
              <a:lnSpc>
                <a:spcPts val="4322"/>
              </a:lnSpc>
            </a:pP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loss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history.history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['loss’]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val_loss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history.history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val_loss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’]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epochs_range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range(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len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(acc))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plt.figure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figsize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=(15, 15))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plt.subplot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(2, 2, 1)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epochs_range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acc, label='Training Accuracy’)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epochs_range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val_acc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label='Validation Accuracy’)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plt.legend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(loc='lower right’)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plt.title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('Training and Validation Accuracy’)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plt.subplot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(2, 2, 2)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epochs_range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loss, label='Training Loss’)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plt.plot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epochs_range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val_loss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, label='Validation Loss’)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plt.legend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(loc='upper right’)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plt.title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('Training and Validation Loss’)</a:t>
            </a:r>
          </a:p>
          <a:p>
            <a:pPr>
              <a:lnSpc>
                <a:spcPts val="4322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plt.show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()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B7EF9C-9DD9-70CE-6EA8-5277CA4ADCDF}"/>
              </a:ext>
            </a:extLst>
          </p:cNvPr>
          <p:cNvSpPr txBox="1"/>
          <p:nvPr/>
        </p:nvSpPr>
        <p:spPr>
          <a:xfrm>
            <a:off x="3276600" y="1485900"/>
            <a:ext cx="98298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score = </a:t>
            </a:r>
            <a:r>
              <a:rPr lang="en-US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Model.evaluate</a:t>
            </a:r>
            <a:r>
              <a:rPr lang="en-US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X_test</a:t>
            </a:r>
            <a:r>
              <a:rPr lang="en-US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)</a:t>
            </a:r>
          </a:p>
          <a:p>
            <a:endParaRPr lang="en-US" sz="3200" dirty="0">
              <a:solidFill>
                <a:schemeClr val="bg1"/>
              </a:solidFill>
              <a:latin typeface="Blogger Light" panose="020B0604020202020204" charset="0"/>
              <a:ea typeface="Blogger Light" panose="020B060402020202020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print('Test loss:', score[0]) </a:t>
            </a:r>
          </a:p>
          <a:p>
            <a:r>
              <a:rPr lang="en-US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print('Test accuracy:', score[1])</a:t>
            </a:r>
            <a:endParaRPr lang="en-IN" sz="3200" dirty="0">
              <a:solidFill>
                <a:schemeClr val="bg1"/>
              </a:solidFill>
              <a:latin typeface="Blogger Light" panose="020B0604020202020204" charset="0"/>
              <a:ea typeface="Blogger Light" panose="020B0604020202020204" charset="0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87AEDD9-65B5-1943-4FB9-A1EAD3EB50B2}"/>
              </a:ext>
            </a:extLst>
          </p:cNvPr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FB582317-973B-175B-9B36-6ACA5E002C04}"/>
              </a:ext>
            </a:extLst>
          </p:cNvPr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8E4724-693A-5EE8-BB45-4331EFE6B524}"/>
              </a:ext>
            </a:extLst>
          </p:cNvPr>
          <p:cNvSpPr txBox="1"/>
          <p:nvPr/>
        </p:nvSpPr>
        <p:spPr>
          <a:xfrm>
            <a:off x="3124200" y="4914900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plt.figure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figsize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=(15,15))</a:t>
            </a:r>
          </a:p>
          <a:p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for 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i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 in range(9):</a:t>
            </a:r>
          </a:p>
          <a:p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    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plt.subplot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(3,3,i+1)                   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plt.imshow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X_test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[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i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],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cmap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='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gray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’)</a:t>
            </a:r>
          </a:p>
          <a:p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    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plt.ylabel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f"True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: {alphabet[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y_test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[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i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]]}")    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plt.xlabel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f"Predicted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: {alphabet[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y_pred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[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i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]]}")</a:t>
            </a:r>
          </a:p>
          <a:p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    </a:t>
            </a:r>
            <a:r>
              <a:rPr lang="en-IN" sz="3200" dirty="0" err="1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plt.show</a:t>
            </a:r>
            <a:r>
              <a:rPr lang="en-IN" sz="3200" dirty="0">
                <a:solidFill>
                  <a:schemeClr val="bg1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</a:p>
        </p:txBody>
      </p:sp>
    </p:spTree>
    <p:extLst>
      <p:ext uri="{BB962C8B-B14F-4D97-AF65-F5344CB8AC3E}">
        <p14:creationId xmlns:p14="http://schemas.microsoft.com/office/powerpoint/2010/main" val="1497534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8448" r="25619"/>
          <a:stretch>
            <a:fillRect/>
          </a:stretch>
        </p:blipFill>
        <p:spPr>
          <a:xfrm>
            <a:off x="239788" y="-501382"/>
            <a:ext cx="11373266" cy="1078838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131289" y="4171736"/>
            <a:ext cx="5749384" cy="1029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50"/>
              </a:lnSpc>
            </a:pPr>
            <a:r>
              <a:rPr lang="en-US" sz="7607" dirty="0">
                <a:solidFill>
                  <a:srgbClr val="141414"/>
                </a:solidFill>
                <a:latin typeface="Balgin condensed"/>
              </a:rPr>
              <a:t>99.6 %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29276" y="5600700"/>
            <a:ext cx="6651397" cy="1094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959"/>
              </a:lnSpc>
            </a:pPr>
            <a:r>
              <a:rPr lang="en-US" sz="6399" dirty="0">
                <a:solidFill>
                  <a:srgbClr val="141414"/>
                </a:solidFill>
                <a:latin typeface="Bakerie Bold"/>
              </a:rPr>
              <a:t>ACCURACY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19800" y="-11867"/>
            <a:ext cx="6380140" cy="2213901"/>
            <a:chOff x="0" y="0"/>
            <a:chExt cx="1680366" cy="5830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80366" cy="583085"/>
            </a:xfrm>
            <a:custGeom>
              <a:avLst/>
              <a:gdLst/>
              <a:ahLst/>
              <a:cxnLst/>
              <a:rect l="l" t="t" r="r" b="b"/>
              <a:pathLst>
                <a:path w="1680366" h="583085">
                  <a:moveTo>
                    <a:pt x="0" y="0"/>
                  </a:moveTo>
                  <a:lnTo>
                    <a:pt x="1680366" y="0"/>
                  </a:lnTo>
                  <a:lnTo>
                    <a:pt x="1680366" y="583085"/>
                  </a:lnTo>
                  <a:lnTo>
                    <a:pt x="0" y="58308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4294298"/>
            <a:ext cx="8115300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090909"/>
              </a:solidFill>
              <a:latin typeface="Roboto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6096000" y="4838700"/>
            <a:ext cx="6380140" cy="5831945"/>
            <a:chOff x="0" y="0"/>
            <a:chExt cx="1680366" cy="153598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80366" cy="1535986"/>
            </a:xfrm>
            <a:custGeom>
              <a:avLst/>
              <a:gdLst/>
              <a:ahLst/>
              <a:cxnLst/>
              <a:rect l="l" t="t" r="r" b="b"/>
              <a:pathLst>
                <a:path w="1680366" h="1535986">
                  <a:moveTo>
                    <a:pt x="0" y="0"/>
                  </a:moveTo>
                  <a:lnTo>
                    <a:pt x="1680366" y="0"/>
                  </a:lnTo>
                  <a:lnTo>
                    <a:pt x="1680366" y="1535986"/>
                  </a:lnTo>
                  <a:lnTo>
                    <a:pt x="0" y="153598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096001" y="6260245"/>
            <a:ext cx="6324599" cy="882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05"/>
              </a:lnSpc>
            </a:pPr>
            <a:r>
              <a:rPr lang="en-US" sz="5909" dirty="0">
                <a:solidFill>
                  <a:srgbClr val="FFFFFF"/>
                </a:solidFill>
                <a:latin typeface="Old English Text MT" panose="03040902040508030806" pitchFamily="66" charset="0"/>
              </a:rPr>
              <a:t>Thank you!</a:t>
            </a: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C8B4D3D2-2277-1034-9E2F-1F9AE65E5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24100"/>
            <a:ext cx="6380140" cy="27574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0"/>
            <a:ext cx="6612393" cy="10287000"/>
          </a:xfrm>
          <a:prstGeom prst="rect">
            <a:avLst/>
          </a:prstGeom>
          <a:solidFill>
            <a:srgbClr val="FFBE40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b="387"/>
          <a:stretch>
            <a:fillRect/>
          </a:stretch>
        </p:blipFill>
        <p:spPr>
          <a:xfrm>
            <a:off x="7112428" y="1459295"/>
            <a:ext cx="10443876" cy="736841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305947" y="1947183"/>
            <a:ext cx="4000500" cy="5697648"/>
            <a:chOff x="0" y="0"/>
            <a:chExt cx="5334000" cy="7596864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"/>
              <a:ext cx="5334000" cy="4895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  <a:spcBef>
                  <a:spcPct val="0"/>
                </a:spcBef>
              </a:pPr>
              <a:r>
                <a:rPr lang="en-US" sz="6000">
                  <a:solidFill>
                    <a:srgbClr val="090909"/>
                  </a:solidFill>
                  <a:latin typeface="Roboto Bold"/>
                </a:rPr>
                <a:t>SIGN LANGUAGE MNIST DATASET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287581"/>
              <a:ext cx="5334000" cy="23092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35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90909"/>
                  </a:solidFill>
                  <a:latin typeface="Roboto Bold"/>
                </a:rPr>
                <a:t>Inspired by the Fashion-MNIST </a:t>
              </a:r>
              <a:r>
                <a:rPr lang="en-US" sz="2500">
                  <a:solidFill>
                    <a:srgbClr val="090909"/>
                  </a:solidFill>
                  <a:latin typeface="Arimo Bold"/>
                </a:rPr>
                <a:t>2 and the machine learning pipeline for gestures by Sreehari 4.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7524" r="14560"/>
          <a:stretch>
            <a:fillRect/>
          </a:stretch>
        </p:blipFill>
        <p:spPr>
          <a:xfrm>
            <a:off x="9624808" y="0"/>
            <a:ext cx="8663192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2842433"/>
            <a:ext cx="7911193" cy="4602135"/>
            <a:chOff x="0" y="0"/>
            <a:chExt cx="10548257" cy="6136179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0507889" cy="4886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Roboto Bold"/>
                </a:rPr>
                <a:t>CONVOLUTION NEURAL NETWORKS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40368" y="5529754"/>
              <a:ext cx="10507889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 spc="89">
                  <a:solidFill>
                    <a:srgbClr val="FFBE40"/>
                  </a:solidFill>
                  <a:latin typeface="Roboto Bold"/>
                </a:rPr>
                <a:t>3 LAYER CNN MODEL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76600" y="342900"/>
            <a:ext cx="13650280" cy="9787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pandas as pd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numpy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as np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seaborn as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sns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random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sklearn.model_selection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import</a:t>
            </a:r>
          </a:p>
          <a:p>
            <a:pPr>
              <a:lnSpc>
                <a:spcPts val="4759"/>
              </a:lnSpc>
            </a:pP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train_test_split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as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tf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tensorflow.keras.preprocessing.image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ImageDataGenerator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tensorflow.keras.optimizers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import Adam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tensorflow.keras.callbacks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import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ModelCheckpoint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EarlyStopping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ReduceLROnPlateau</a:t>
            </a:r>
            <a:endParaRPr lang="en-US" sz="2800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tensorflow.keras.models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import Sequential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from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tensorflow.keras.layers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 import Conv2D, </a:t>
            </a:r>
            <a:r>
              <a:rPr lang="en-US" sz="2800" dirty="0" err="1">
                <a:solidFill>
                  <a:srgbClr val="FFFFFF"/>
                </a:solidFill>
                <a:latin typeface="Blogger Light"/>
              </a:rPr>
              <a:t>BatchNormalization</a:t>
            </a:r>
            <a:r>
              <a:rPr lang="en-US" sz="2800" dirty="0">
                <a:solidFill>
                  <a:srgbClr val="FFFFFF"/>
                </a:solidFill>
                <a:latin typeface="Blogger Light"/>
              </a:rPr>
              <a:t>, MaxPool2D, Flatten, Dense, Dropout</a:t>
            </a:r>
          </a:p>
          <a:p>
            <a:pPr>
              <a:lnSpc>
                <a:spcPts val="4759"/>
              </a:lnSpc>
            </a:pPr>
            <a:r>
              <a:rPr lang="en-US" sz="2800" dirty="0">
                <a:solidFill>
                  <a:srgbClr val="FFFFFF"/>
                </a:solidFill>
                <a:latin typeface="Blogger Light"/>
              </a:rPr>
              <a:t>import warnings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84696" y="862487"/>
            <a:ext cx="14088904" cy="6107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df_train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pd.read_csv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('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sign_mnist_train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[1].csv’)</a:t>
            </a:r>
          </a:p>
          <a:p>
            <a:pPr>
              <a:lnSpc>
                <a:spcPts val="4759"/>
              </a:lnSpc>
            </a:pP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from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sklearn.model_selection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import 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train_test_split</a:t>
            </a:r>
            <a:endParaRPr lang="en-US" sz="3200" dirty="0">
              <a:solidFill>
                <a:srgbClr val="FFFFFF"/>
              </a:solidFill>
              <a:latin typeface="Blogger Light" panose="020B0604020202020204" charset="0"/>
              <a:ea typeface="Blogger Light" panose="020B0604020202020204" charset="0"/>
            </a:endParaRP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df_test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pd.read_csv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('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sign_mnist_test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[1].csv’)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y_train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df_train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['label’]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df_train.drop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(['label'], axis=1,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inplace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=True)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y_test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df_test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['label’]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df_test.drop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(['label'], axis=1,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inplace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=True)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X_train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df_train.values.reshape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df_train.shape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[0], size, size, channels)</a:t>
            </a:r>
          </a:p>
          <a:p>
            <a:pPr>
              <a:lnSpc>
                <a:spcPts val="4759"/>
              </a:lnSpc>
            </a:pP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X_test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 = 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df_test.values.reshape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(</a:t>
            </a:r>
            <a:r>
              <a:rPr lang="en-US" sz="3200" dirty="0" err="1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df_test.shape</a:t>
            </a:r>
            <a:r>
              <a:rPr lang="en-US" sz="3200" dirty="0">
                <a:solidFill>
                  <a:srgbClr val="FFFFFF"/>
                </a:solidFill>
                <a:latin typeface="Blogger Light" panose="020B0604020202020204" charset="0"/>
                <a:ea typeface="Blogger Light" panose="020B0604020202020204" charset="0"/>
              </a:rPr>
              <a:t>[0], size, size, channels)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31751" y="3170671"/>
            <a:ext cx="10090536" cy="394565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1400" y="266700"/>
            <a:ext cx="9800381" cy="9881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X_train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=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datagen.flow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X_train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y_train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batch_size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=batch)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X_test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=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datagenRescale.flow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X_test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y_test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)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numpy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as np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import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matplotlib.pyplot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as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</a:t>
            </a:r>
            <a:endParaRPr lang="en-US" sz="3054" dirty="0">
              <a:solidFill>
                <a:srgbClr val="FFFFFF"/>
              </a:solidFill>
              <a:latin typeface="Blogger Light"/>
            </a:endParaRP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from PIL import Image 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# storing image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pathfname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= r'amer_sign3[1].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png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’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# opening image using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pilimage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=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Image.open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fname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).convert("L")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# mapping image to gray scale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plt.imshow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(image,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cmap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='gray’)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plt.show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()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for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i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in range(9):    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plt.subplot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(3, 3, i+1)   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for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X_batch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,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Y_batch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 in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X_train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:       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image = 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X_batch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[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i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]        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plt.xlabel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(alphabet[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Y_batch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[</a:t>
            </a: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i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]])        </a:t>
            </a:r>
          </a:p>
          <a:p>
            <a:pPr>
              <a:lnSpc>
                <a:spcPts val="4275"/>
              </a:lnSpc>
            </a:pPr>
            <a:r>
              <a:rPr lang="en-US" sz="3054" dirty="0">
                <a:solidFill>
                  <a:srgbClr val="FFFFFF"/>
                </a:solidFill>
                <a:latin typeface="Blogger Light"/>
              </a:rPr>
              <a:t>Break</a:t>
            </a:r>
          </a:p>
          <a:p>
            <a:pPr>
              <a:lnSpc>
                <a:spcPts val="4275"/>
              </a:lnSpc>
            </a:pPr>
            <a:r>
              <a:rPr lang="en-US" sz="3054" dirty="0" err="1">
                <a:solidFill>
                  <a:srgbClr val="FFFFFF"/>
                </a:solidFill>
                <a:latin typeface="Blogger Light"/>
              </a:rPr>
              <a:t>plt.show</a:t>
            </a:r>
            <a:r>
              <a:rPr lang="en-US" sz="3054" dirty="0">
                <a:solidFill>
                  <a:srgbClr val="FFFFFF"/>
                </a:solidFill>
                <a:latin typeface="Blogger Light"/>
              </a:rPr>
              <a:t>()</a:t>
            </a:r>
          </a:p>
        </p:txBody>
      </p:sp>
      <p:sp>
        <p:nvSpPr>
          <p:cNvPr id="3" name="TextBox 3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-2201501" y="5119688"/>
            <a:ext cx="9514840" cy="0"/>
          </a:xfrm>
          <a:prstGeom prst="line">
            <a:avLst/>
          </a:prstGeom>
          <a:ln w="47625" cap="flat">
            <a:solidFill>
              <a:srgbClr val="FFFFFF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 rot="-5400000">
            <a:off x="-1958226" y="4690427"/>
            <a:ext cx="6651397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Balgin expanded"/>
              </a:rPr>
              <a:t>CODE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E91099-D121-24AA-7B3F-AD503DEC7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095500"/>
            <a:ext cx="9372600" cy="5638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1090</Words>
  <Application>Microsoft Office PowerPoint</Application>
  <PresentationFormat>Custom</PresentationFormat>
  <Paragraphs>139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9" baseType="lpstr">
      <vt:lpstr>Blogger Light</vt:lpstr>
      <vt:lpstr>Bakerie Bold</vt:lpstr>
      <vt:lpstr>Open Sans Light</vt:lpstr>
      <vt:lpstr>Balgin condensed</vt:lpstr>
      <vt:lpstr>Arimo Bold</vt:lpstr>
      <vt:lpstr>Roboto</vt:lpstr>
      <vt:lpstr>Old English Text MT</vt:lpstr>
      <vt:lpstr>Black Mango Medium</vt:lpstr>
      <vt:lpstr>Balgin expanded</vt:lpstr>
      <vt:lpstr>Open Sans Light Italics</vt:lpstr>
      <vt:lpstr>Calibri</vt:lpstr>
      <vt:lpstr>Arial</vt:lpstr>
      <vt:lpstr>Roboto Bold</vt:lpstr>
      <vt:lpstr>Open Sans</vt:lpstr>
      <vt:lpstr>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Yellow Dark Simple Digital  Technology in Education Technology Presentation</dc:title>
  <dc:creator>hpw</dc:creator>
  <cp:lastModifiedBy>Khushi Gupta</cp:lastModifiedBy>
  <cp:revision>15</cp:revision>
  <dcterms:created xsi:type="dcterms:W3CDTF">2006-08-16T00:00:00Z</dcterms:created>
  <dcterms:modified xsi:type="dcterms:W3CDTF">2022-11-24T04:58:17Z</dcterms:modified>
  <dc:identifier>DAFEyMlq2kQ</dc:identifier>
</cp:coreProperties>
</file>

<file path=docProps/thumbnail.jpeg>
</file>